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67" d="100"/>
          <a:sy n="67" d="100"/>
        </p:scale>
        <p:origin x="64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DB23D4-F676-4933-B4C0-5736B645894F}" type="datetimeFigureOut">
              <a:rPr lang="en-US" smtClean="0"/>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2832587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B23D4-F676-4933-B4C0-5736B645894F}" type="datetimeFigureOut">
              <a:rPr lang="en-US" smtClean="0"/>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2508285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B23D4-F676-4933-B4C0-5736B645894F}" type="datetimeFigureOut">
              <a:rPr lang="en-US" smtClean="0"/>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29998683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B23D4-F676-4933-B4C0-5736B645894F}" type="datetimeFigureOut">
              <a:rPr lang="en-US" smtClean="0"/>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275EBB5E-9C5D-46B1-8B5C-EF598E31250F}"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064164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B23D4-F676-4933-B4C0-5736B645894F}" type="datetimeFigureOut">
              <a:rPr lang="en-US" smtClean="0"/>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36096394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5DB23D4-F676-4933-B4C0-5736B645894F}" type="datetimeFigureOut">
              <a:rPr lang="en-US" smtClean="0"/>
              <a:t>2/28/2022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2472053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5DB23D4-F676-4933-B4C0-5736B645894F}" type="datetimeFigureOut">
              <a:rPr lang="en-US" smtClean="0"/>
              <a:t>2/28/2022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2298432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B23D4-F676-4933-B4C0-5736B645894F}" type="datetimeFigureOut">
              <a:rPr lang="en-US" smtClean="0"/>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1301676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A5DB23D4-F676-4933-B4C0-5736B645894F}" type="datetimeFigureOut">
              <a:rPr lang="en-US" smtClean="0"/>
              <a:t>2/28/2022</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275EBB5E-9C5D-46B1-8B5C-EF598E31250F}" type="slidenum">
              <a:rPr lang="en-US" smtClean="0"/>
              <a:t>‹#›</a:t>
            </a:fld>
            <a:endParaRPr lang="en-US"/>
          </a:p>
        </p:txBody>
      </p:sp>
    </p:spTree>
    <p:extLst>
      <p:ext uri="{BB962C8B-B14F-4D97-AF65-F5344CB8AC3E}">
        <p14:creationId xmlns:p14="http://schemas.microsoft.com/office/powerpoint/2010/main" val="4255451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DB23D4-F676-4933-B4C0-5736B645894F}" type="datetimeFigureOut">
              <a:rPr lang="en-US" smtClean="0"/>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1017033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DB23D4-F676-4933-B4C0-5736B645894F}" type="datetimeFigureOut">
              <a:rPr lang="en-US" smtClean="0"/>
              <a:t>2/28/2022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21985273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DB23D4-F676-4933-B4C0-5736B645894F}" type="datetimeFigureOut">
              <a:rPr lang="en-US" smtClean="0"/>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618726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DB23D4-F676-4933-B4C0-5736B645894F}" type="datetimeFigureOut">
              <a:rPr lang="en-US" smtClean="0"/>
              <a:t>2/28/2022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1829834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DB23D4-F676-4933-B4C0-5736B645894F}" type="datetimeFigureOut">
              <a:rPr lang="en-US" smtClean="0"/>
              <a:t>2/28/2022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16013711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A5DB23D4-F676-4933-B4C0-5736B645894F}" type="datetimeFigureOut">
              <a:rPr lang="en-US" smtClean="0"/>
              <a:t>2/28/2022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2996205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B23D4-F676-4933-B4C0-5736B645894F}" type="datetimeFigureOut">
              <a:rPr lang="en-US" smtClean="0"/>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30662465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DB23D4-F676-4933-B4C0-5736B645894F}" type="datetimeFigureOut">
              <a:rPr lang="en-US" smtClean="0"/>
              <a:t>2/28/2022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EBB5E-9C5D-46B1-8B5C-EF598E31250F}" type="slidenum">
              <a:rPr lang="en-US" smtClean="0"/>
              <a:t>‹#›</a:t>
            </a:fld>
            <a:endParaRPr lang="en-US"/>
          </a:p>
        </p:txBody>
      </p:sp>
    </p:spTree>
    <p:extLst>
      <p:ext uri="{BB962C8B-B14F-4D97-AF65-F5344CB8AC3E}">
        <p14:creationId xmlns:p14="http://schemas.microsoft.com/office/powerpoint/2010/main" val="265963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5DB23D4-F676-4933-B4C0-5736B645894F}" type="datetimeFigureOut">
              <a:rPr lang="en-US" smtClean="0"/>
              <a:t>2/28/2022</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275EBB5E-9C5D-46B1-8B5C-EF598E31250F}" type="slidenum">
              <a:rPr lang="en-US" smtClean="0"/>
              <a:t>‹#›</a:t>
            </a:fld>
            <a:endParaRPr lang="en-US"/>
          </a:p>
        </p:txBody>
      </p:sp>
    </p:spTree>
    <p:extLst>
      <p:ext uri="{BB962C8B-B14F-4D97-AF65-F5344CB8AC3E}">
        <p14:creationId xmlns:p14="http://schemas.microsoft.com/office/powerpoint/2010/main" val="248190333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garcia@beonair.co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transgenderlawcenter.org/archives/10249"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CE1921-0B08-4E86-B2B0-7754B2C19674}"/>
              </a:ext>
            </a:extLst>
          </p:cNvPr>
          <p:cNvSpPr>
            <a:spLocks noGrp="1"/>
          </p:cNvSpPr>
          <p:nvPr>
            <p:ph type="ctrTitle"/>
          </p:nvPr>
        </p:nvSpPr>
        <p:spPr/>
        <p:txBody>
          <a:bodyPr/>
          <a:lstStyle/>
          <a:p>
            <a:pPr algn="ctr"/>
            <a:r>
              <a:rPr lang="en-US" dirty="0"/>
              <a:t>Be On Air Network </a:t>
            </a:r>
            <a:br>
              <a:rPr lang="en-US" dirty="0"/>
            </a:br>
            <a:r>
              <a:rPr lang="en-US" dirty="0"/>
              <a:t>Title IX Regulations</a:t>
            </a:r>
          </a:p>
        </p:txBody>
      </p:sp>
      <p:sp>
        <p:nvSpPr>
          <p:cNvPr id="3" name="Subtitle 2">
            <a:extLst>
              <a:ext uri="{FF2B5EF4-FFF2-40B4-BE49-F238E27FC236}">
                <a16:creationId xmlns:a16="http://schemas.microsoft.com/office/drawing/2014/main" id="{49A12891-2FA4-4AA6-A3A9-5125B39EFEF3}"/>
              </a:ext>
            </a:extLst>
          </p:cNvPr>
          <p:cNvSpPr>
            <a:spLocks noGrp="1"/>
          </p:cNvSpPr>
          <p:nvPr>
            <p:ph type="subTitle" idx="1"/>
          </p:nvPr>
        </p:nvSpPr>
        <p:spPr/>
        <p:txBody>
          <a:bodyPr>
            <a:noAutofit/>
          </a:bodyPr>
          <a:lstStyle/>
          <a:p>
            <a:pPr algn="l"/>
            <a:r>
              <a:rPr lang="en-US" dirty="0"/>
              <a:t>Illinois Media Schools, Ohio Media Schools, Colorado Media Schools, and Miami Media Schools</a:t>
            </a:r>
          </a:p>
          <a:p>
            <a:pPr algn="l"/>
            <a:endParaRPr lang="en-US" dirty="0"/>
          </a:p>
          <a:p>
            <a:pPr algn="l"/>
            <a:r>
              <a:rPr lang="en-US" dirty="0"/>
              <a:t>www.beonair.com</a:t>
            </a:r>
          </a:p>
        </p:txBody>
      </p:sp>
    </p:spTree>
    <p:extLst>
      <p:ext uri="{BB962C8B-B14F-4D97-AF65-F5344CB8AC3E}">
        <p14:creationId xmlns:p14="http://schemas.microsoft.com/office/powerpoint/2010/main" val="32385780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DB5EF-938B-47EF-8C63-7D171D4C141C}"/>
              </a:ext>
            </a:extLst>
          </p:cNvPr>
          <p:cNvSpPr>
            <a:spLocks noGrp="1"/>
          </p:cNvSpPr>
          <p:nvPr>
            <p:ph type="title"/>
          </p:nvPr>
        </p:nvSpPr>
        <p:spPr/>
        <p:txBody>
          <a:bodyPr/>
          <a:lstStyle/>
          <a:p>
            <a:r>
              <a:rPr lang="en-US" dirty="0"/>
              <a:t>Disciplinary Actions</a:t>
            </a:r>
          </a:p>
        </p:txBody>
      </p:sp>
      <p:sp>
        <p:nvSpPr>
          <p:cNvPr id="3" name="Content Placeholder 2">
            <a:extLst>
              <a:ext uri="{FF2B5EF4-FFF2-40B4-BE49-F238E27FC236}">
                <a16:creationId xmlns:a16="http://schemas.microsoft.com/office/drawing/2014/main" id="{1A4E285B-59E0-4A6E-AD5C-61D57035425D}"/>
              </a:ext>
            </a:extLst>
          </p:cNvPr>
          <p:cNvSpPr>
            <a:spLocks noGrp="1"/>
          </p:cNvSpPr>
          <p:nvPr>
            <p:ph idx="1"/>
          </p:nvPr>
        </p:nvSpPr>
        <p:spPr/>
        <p:txBody>
          <a:bodyPr>
            <a:normAutofit lnSpcReduction="10000"/>
          </a:bodyPr>
          <a:lstStyle/>
          <a:p>
            <a:pPr marL="0" marR="0" indent="0">
              <a:spcBef>
                <a:spcPts val="0"/>
              </a:spcBef>
              <a:spcAft>
                <a:spcPts val="0"/>
              </a:spcAft>
              <a:buNone/>
            </a:pPr>
            <a:r>
              <a:rPr lang="en-US" sz="2000" b="1" u="none" strike="noStrike"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dirty="0">
                <a:effectLst/>
                <a:latin typeface="Times New Roman" panose="02020603050405020304" pitchFamily="18" charset="0"/>
                <a:ea typeface="Times New Roman" panose="02020603050405020304" pitchFamily="18" charset="0"/>
              </a:rPr>
              <a:t>Any and all sex-based crimes on campus are subject to action by local, state and federal law enforcement agencies.  The Centers will promptly investigate any sex-based incident regardless of whether a victim decides to report the incident to law enforcement.  However, if such an incident is reported to law enforcement as a result of the type and/or seriousness of such an incident The Center will not wait for the conclusion of a criminal proceeding and will conclude its own investigation within a semester’s time.  Any student or employee convicted of a sex-based crime will result in expulsion from the school for a student and termination of employment for an employee.  </a:t>
            </a:r>
          </a:p>
          <a:p>
            <a:pPr marL="0" marR="0" indent="0">
              <a:spcBef>
                <a:spcPts val="0"/>
              </a:spcBef>
              <a:spcAft>
                <a:spcPts val="0"/>
              </a:spcAft>
              <a:buNone/>
            </a:pPr>
            <a:r>
              <a:rPr lang="en-US" sz="20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2000" dirty="0">
                <a:effectLst/>
                <a:latin typeface="Times New Roman" panose="02020603050405020304" pitchFamily="18" charset="0"/>
                <a:ea typeface="Times New Roman" panose="02020603050405020304" pitchFamily="18" charset="0"/>
              </a:rPr>
              <a:t>The School will take immediate action to ensure a victim of such crime can continue their education free of ongoing sex discrimination or sexual harassment and will not retaliate against anyone filing a complaint. </a:t>
            </a:r>
          </a:p>
          <a:p>
            <a:endParaRPr lang="en-US" dirty="0"/>
          </a:p>
        </p:txBody>
      </p:sp>
    </p:spTree>
    <p:extLst>
      <p:ext uri="{BB962C8B-B14F-4D97-AF65-F5344CB8AC3E}">
        <p14:creationId xmlns:p14="http://schemas.microsoft.com/office/powerpoint/2010/main" val="1999532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479FE-D9EB-422D-A6F9-8285040DCCDA}"/>
              </a:ext>
            </a:extLst>
          </p:cNvPr>
          <p:cNvSpPr>
            <a:spLocks noGrp="1"/>
          </p:cNvSpPr>
          <p:nvPr>
            <p:ph type="title"/>
          </p:nvPr>
        </p:nvSpPr>
        <p:spPr/>
        <p:txBody>
          <a:bodyPr/>
          <a:lstStyle/>
          <a:p>
            <a:r>
              <a:rPr lang="en-US" dirty="0"/>
              <a:t>Disciplinary Actions Following a Complaint</a:t>
            </a:r>
          </a:p>
        </p:txBody>
      </p:sp>
      <p:sp>
        <p:nvSpPr>
          <p:cNvPr id="3" name="Content Placeholder 2">
            <a:extLst>
              <a:ext uri="{FF2B5EF4-FFF2-40B4-BE49-F238E27FC236}">
                <a16:creationId xmlns:a16="http://schemas.microsoft.com/office/drawing/2014/main" id="{B36B7E5C-4A9B-4CFF-A8E4-06CE2718FB7A}"/>
              </a:ext>
            </a:extLst>
          </p:cNvPr>
          <p:cNvSpPr>
            <a:spLocks noGrp="1"/>
          </p:cNvSpPr>
          <p:nvPr>
            <p:ph idx="1"/>
          </p:nvPr>
        </p:nvSpPr>
        <p:spPr/>
        <p:txBody>
          <a:bodyPr/>
          <a:lstStyle/>
          <a:p>
            <a:r>
              <a:rPr lang="en-US" dirty="0"/>
              <a:t>See Title IX Coordinator or School website (www.beonair.com)</a:t>
            </a:r>
          </a:p>
        </p:txBody>
      </p:sp>
    </p:spTree>
    <p:extLst>
      <p:ext uri="{BB962C8B-B14F-4D97-AF65-F5344CB8AC3E}">
        <p14:creationId xmlns:p14="http://schemas.microsoft.com/office/powerpoint/2010/main" val="1298741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EF8E9-1279-40D0-8D06-AAB1093B57EE}"/>
              </a:ext>
            </a:extLst>
          </p:cNvPr>
          <p:cNvSpPr>
            <a:spLocks noGrp="1"/>
          </p:cNvSpPr>
          <p:nvPr>
            <p:ph type="title"/>
          </p:nvPr>
        </p:nvSpPr>
        <p:spPr/>
        <p:txBody>
          <a:bodyPr/>
          <a:lstStyle/>
          <a:p>
            <a:r>
              <a:rPr lang="en-US" dirty="0"/>
              <a:t>National Title IX School Coordinator </a:t>
            </a:r>
          </a:p>
        </p:txBody>
      </p:sp>
      <p:sp>
        <p:nvSpPr>
          <p:cNvPr id="3" name="Content Placeholder 2">
            <a:extLst>
              <a:ext uri="{FF2B5EF4-FFF2-40B4-BE49-F238E27FC236}">
                <a16:creationId xmlns:a16="http://schemas.microsoft.com/office/drawing/2014/main" id="{B6B634DE-27AC-48E1-97F7-426944FAC827}"/>
              </a:ext>
            </a:extLst>
          </p:cNvPr>
          <p:cNvSpPr>
            <a:spLocks noGrp="1"/>
          </p:cNvSpPr>
          <p:nvPr>
            <p:ph idx="1"/>
          </p:nvPr>
        </p:nvSpPr>
        <p:spPr/>
        <p:txBody>
          <a:bodyPr>
            <a:normAutofit fontScale="92500" lnSpcReduction="10000"/>
          </a:bodyPr>
          <a:lstStyle/>
          <a:p>
            <a:r>
              <a:rPr lang="en-US" dirty="0"/>
              <a:t>Corporate Campus Director, Janet Garcia</a:t>
            </a:r>
          </a:p>
          <a:p>
            <a:pPr marL="0" indent="0">
              <a:buNone/>
            </a:pPr>
            <a:r>
              <a:rPr lang="en-US" dirty="0"/>
              <a:t>	Email: </a:t>
            </a:r>
            <a:r>
              <a:rPr lang="en-US" dirty="0">
                <a:hlinkClick r:id="rId2"/>
              </a:rPr>
              <a:t>jgarcia@beonair.com</a:t>
            </a:r>
            <a:r>
              <a:rPr lang="en-US" dirty="0"/>
              <a:t> </a:t>
            </a:r>
          </a:p>
          <a:p>
            <a:pPr marL="0" indent="0">
              <a:buNone/>
            </a:pPr>
            <a:r>
              <a:rPr lang="en-US" dirty="0"/>
              <a:t>	Phone: 305 728 1120</a:t>
            </a:r>
          </a:p>
          <a:p>
            <a:pPr marL="0" indent="0">
              <a:buNone/>
            </a:pPr>
            <a:r>
              <a:rPr lang="en-US" dirty="0"/>
              <a:t>	Address: 7955 NW 12</a:t>
            </a:r>
            <a:r>
              <a:rPr lang="en-US" baseline="30000" dirty="0"/>
              <a:t>th</a:t>
            </a:r>
            <a:r>
              <a:rPr lang="en-US" dirty="0"/>
              <a:t> Street Suite 119, Doral, FL 33126</a:t>
            </a:r>
          </a:p>
          <a:p>
            <a:pPr marL="0" indent="0">
              <a:buNone/>
            </a:pPr>
            <a:r>
              <a:rPr lang="en-US" dirty="0"/>
              <a:t>	Available via email, mail, or phone 24 hours/day</a:t>
            </a:r>
          </a:p>
          <a:p>
            <a:r>
              <a:rPr lang="en-US" dirty="0"/>
              <a:t>Title IX Training for Coordinator </a:t>
            </a:r>
          </a:p>
          <a:p>
            <a:pPr marL="0" indent="0">
              <a:buNone/>
            </a:pPr>
            <a:r>
              <a:rPr lang="en-US" dirty="0"/>
              <a:t>	OCR USDOE Webinar: Title IX regulations addressing sexual 	harassment</a:t>
            </a:r>
            <a:r>
              <a:rPr lang="en-US"/>
              <a:t>, 2020</a:t>
            </a:r>
            <a:r>
              <a:rPr lang="en-US" dirty="0"/>
              <a:t>.</a:t>
            </a:r>
          </a:p>
          <a:p>
            <a:pPr marL="0" indent="0">
              <a:buNone/>
            </a:pPr>
            <a:r>
              <a:rPr lang="en-US" dirty="0"/>
              <a:t>	</a:t>
            </a:r>
          </a:p>
        </p:txBody>
      </p:sp>
    </p:spTree>
    <p:extLst>
      <p:ext uri="{BB962C8B-B14F-4D97-AF65-F5344CB8AC3E}">
        <p14:creationId xmlns:p14="http://schemas.microsoft.com/office/powerpoint/2010/main" val="22475257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F5759-CADE-44B8-A787-7049D0330A03}"/>
              </a:ext>
            </a:extLst>
          </p:cNvPr>
          <p:cNvSpPr>
            <a:spLocks noGrp="1"/>
          </p:cNvSpPr>
          <p:nvPr>
            <p:ph type="title"/>
          </p:nvPr>
        </p:nvSpPr>
        <p:spPr/>
        <p:txBody>
          <a:bodyPr/>
          <a:lstStyle/>
          <a:p>
            <a:r>
              <a:rPr lang="en-US" dirty="0"/>
              <a:t>Local Title IX Coordinators  </a:t>
            </a:r>
          </a:p>
        </p:txBody>
      </p:sp>
      <p:sp>
        <p:nvSpPr>
          <p:cNvPr id="4" name="Content Placeholder 3">
            <a:extLst>
              <a:ext uri="{FF2B5EF4-FFF2-40B4-BE49-F238E27FC236}">
                <a16:creationId xmlns:a16="http://schemas.microsoft.com/office/drawing/2014/main" id="{8C5C39F8-7089-40F8-BE44-FC1B52DB1169}"/>
              </a:ext>
            </a:extLst>
          </p:cNvPr>
          <p:cNvSpPr>
            <a:spLocks noGrp="1"/>
          </p:cNvSpPr>
          <p:nvPr>
            <p:ph idx="1"/>
          </p:nvPr>
        </p:nvSpPr>
        <p:spPr>
          <a:xfrm>
            <a:off x="242171" y="2232097"/>
            <a:ext cx="11778379" cy="4349678"/>
          </a:xfrm>
        </p:spPr>
        <p:txBody>
          <a:bodyPr>
            <a:normAutofit/>
          </a:bodyPr>
          <a:lstStyle/>
          <a:p>
            <a:pPr marL="0" marR="0" indent="0">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Ohio Media School-Cleveland</a:t>
            </a:r>
            <a:r>
              <a:rPr lang="en-US" sz="1800" dirty="0">
                <a:effectLst/>
                <a:latin typeface="Times New Roman" panose="02020603050405020304" pitchFamily="18" charset="0"/>
                <a:ea typeface="Times New Roman" panose="02020603050405020304" pitchFamily="18" charset="0"/>
              </a:rPr>
              <a:t>		</a:t>
            </a:r>
            <a:r>
              <a:rPr lang="en-US" sz="1800" b="1" u="sng" dirty="0">
                <a:effectLst/>
                <a:latin typeface="Times New Roman" panose="02020603050405020304" pitchFamily="18" charset="0"/>
                <a:ea typeface="Times New Roman" panose="02020603050405020304" pitchFamily="18" charset="0"/>
              </a:rPr>
              <a:t>Ohio Media School-Cincinnati</a:t>
            </a:r>
            <a:r>
              <a:rPr lang="en-US" sz="1800" b="1" dirty="0">
                <a:effectLst/>
                <a:latin typeface="Times New Roman" panose="02020603050405020304" pitchFamily="18" charset="0"/>
                <a:ea typeface="Times New Roman" panose="02020603050405020304" pitchFamily="18" charset="0"/>
              </a:rPr>
              <a:t>	</a:t>
            </a:r>
            <a:r>
              <a:rPr lang="en-US" sz="1800" b="1" u="sng" dirty="0">
                <a:effectLst/>
                <a:latin typeface="Times New Roman" panose="02020603050405020304" pitchFamily="18" charset="0"/>
                <a:ea typeface="Times New Roman" panose="02020603050405020304" pitchFamily="18" charset="0"/>
              </a:rPr>
              <a:t>Ohio Media School-Columbus</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Janice Hannah Hardy			Scott Burrell			Rhonda Frazier</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9885 Rockside Road Ste 160			4411 Montgomery Road		5330 E Main St. Suite 300</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Valley View, OH 44125			Norwood, OH 45212		Columbus, OH 43213</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(216) 242-4342				(513) 813-4962			(614) 423-4945</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Illinois Media School-Chicago</a:t>
            </a:r>
            <a:r>
              <a:rPr lang="en-US" sz="1800" dirty="0">
                <a:effectLst/>
                <a:latin typeface="Times New Roman" panose="02020603050405020304" pitchFamily="18" charset="0"/>
                <a:ea typeface="Times New Roman" panose="02020603050405020304" pitchFamily="18" charset="0"/>
              </a:rPr>
              <a:t>		</a:t>
            </a:r>
            <a:r>
              <a:rPr lang="en-US" sz="1800" b="1" u="sng" dirty="0">
                <a:effectLst/>
                <a:latin typeface="Times New Roman" panose="02020603050405020304" pitchFamily="18" charset="0"/>
                <a:ea typeface="Times New Roman" panose="02020603050405020304" pitchFamily="18" charset="0"/>
              </a:rPr>
              <a:t>Illinois Media School-Lombard</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err="1">
                <a:effectLst/>
                <a:latin typeface="Times New Roman" panose="02020603050405020304" pitchFamily="18" charset="0"/>
                <a:ea typeface="Times New Roman" panose="02020603050405020304" pitchFamily="18" charset="0"/>
              </a:rPr>
              <a:t>Tinka</a:t>
            </a:r>
            <a:r>
              <a:rPr lang="en-US" sz="1800" dirty="0">
                <a:effectLst/>
                <a:latin typeface="Times New Roman" panose="02020603050405020304" pitchFamily="18" charset="0"/>
                <a:ea typeface="Times New Roman" panose="02020603050405020304" pitchFamily="18" charset="0"/>
              </a:rPr>
              <a:t> Randle				Diana Rico </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105 W Adams Ste 1900			455 Eisenhower Lane S. #200		</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Chicago, IL 60603				Lombard, IL 60148</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(331) 215-4768				(630) 426-1083</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800" b="1" u="sng" dirty="0">
                <a:effectLst/>
                <a:latin typeface="Times New Roman" panose="02020603050405020304" pitchFamily="18" charset="0"/>
                <a:ea typeface="Times New Roman" panose="02020603050405020304" pitchFamily="18" charset="0"/>
              </a:rPr>
              <a:t>Miami Media School</a:t>
            </a:r>
            <a:r>
              <a:rPr lang="en-US" sz="1800" dirty="0">
                <a:effectLst/>
                <a:latin typeface="Times New Roman" panose="02020603050405020304" pitchFamily="18" charset="0"/>
                <a:ea typeface="Times New Roman" panose="02020603050405020304" pitchFamily="18" charset="0"/>
              </a:rPr>
              <a:t>			</a:t>
            </a:r>
            <a:r>
              <a:rPr lang="en-US" sz="1800" b="1" u="sng" dirty="0">
                <a:effectLst/>
                <a:latin typeface="Times New Roman" panose="02020603050405020304" pitchFamily="18" charset="0"/>
                <a:ea typeface="Times New Roman" panose="02020603050405020304" pitchFamily="18" charset="0"/>
              </a:rPr>
              <a:t>Colorado Media School</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Janet Garcia				Jennifer Wickham </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901 S Miami Ave #303			4380 S Syracuse Ste 400</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Miami, FL 33130				Denver, CO 80237</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(720) 897-7528				(303) 647-1237</a:t>
            </a:r>
          </a:p>
          <a:p>
            <a:endParaRPr lang="en-US" dirty="0"/>
          </a:p>
        </p:txBody>
      </p:sp>
    </p:spTree>
    <p:extLst>
      <p:ext uri="{BB962C8B-B14F-4D97-AF65-F5344CB8AC3E}">
        <p14:creationId xmlns:p14="http://schemas.microsoft.com/office/powerpoint/2010/main" val="3372008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19CDF-C5B7-42F5-8498-2034560A6591}"/>
              </a:ext>
            </a:extLst>
          </p:cNvPr>
          <p:cNvSpPr>
            <a:spLocks noGrp="1"/>
          </p:cNvSpPr>
          <p:nvPr>
            <p:ph type="title"/>
          </p:nvPr>
        </p:nvSpPr>
        <p:spPr/>
        <p:txBody>
          <a:bodyPr/>
          <a:lstStyle/>
          <a:p>
            <a:r>
              <a:rPr lang="en-US" dirty="0"/>
              <a:t>Overview of Title IX </a:t>
            </a:r>
          </a:p>
        </p:txBody>
      </p:sp>
      <p:sp>
        <p:nvSpPr>
          <p:cNvPr id="3" name="Content Placeholder 2">
            <a:extLst>
              <a:ext uri="{FF2B5EF4-FFF2-40B4-BE49-F238E27FC236}">
                <a16:creationId xmlns:a16="http://schemas.microsoft.com/office/drawing/2014/main" id="{D4A52130-508D-410F-BB25-A9E6808C7332}"/>
              </a:ext>
            </a:extLst>
          </p:cNvPr>
          <p:cNvSpPr>
            <a:spLocks noGrp="1"/>
          </p:cNvSpPr>
          <p:nvPr>
            <p:ph idx="1"/>
          </p:nvPr>
        </p:nvSpPr>
        <p:spPr/>
        <p:txBody>
          <a:bodyPr/>
          <a:lstStyle/>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“No person in the U.S. shall, on the basis of sex be excluded from participation in, be denied the </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benefits of, or be subjected to discrimination under any educational program or activity receiving </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Federal financial assistance.”   Title IX of the Education Amendments of 1972, and 34 C.F.R. </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Part 106 (Title IX)</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The School does not discriminate on the basis of sex in its educational programs, regardless of an individual’s real or perceived sex, </a:t>
            </a:r>
            <a:r>
              <a:rPr lang="en-US" sz="1800" u="none" strike="noStrike" dirty="0">
                <a:solidFill>
                  <a:srgbClr val="0099CC"/>
                </a:solidFill>
                <a:effectLst/>
                <a:latin typeface="Times New Roman" panose="02020603050405020304" pitchFamily="18" charset="0"/>
                <a:ea typeface="Times New Roman" panose="02020603050405020304" pitchFamily="18" charset="0"/>
                <a:hlinkClick r:id="rId2"/>
              </a:rPr>
              <a:t>gender identity, and/or gender expression</a:t>
            </a:r>
            <a:r>
              <a:rPr lang="en-US" sz="1800" dirty="0">
                <a:effectLst/>
                <a:latin typeface="Times New Roman" panose="02020603050405020304" pitchFamily="18" charset="0"/>
                <a:ea typeface="Times New Roman" panose="02020603050405020304" pitchFamily="18" charset="0"/>
              </a:rPr>
              <a:t>. Female, male, and gender non-conforming students, faculty, and staff are protected from any sex-based discrimination, harassment or violence.  </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The School’s Title IX Coordinators manage the policies and procedures related to Title IX, ensure compliance with respect to Title IX, and investigate and respond to complaints of sex-based discrimination and/or crimes.  </a:t>
            </a:r>
          </a:p>
          <a:p>
            <a:endParaRPr lang="en-US" dirty="0"/>
          </a:p>
        </p:txBody>
      </p:sp>
    </p:spTree>
    <p:extLst>
      <p:ext uri="{BB962C8B-B14F-4D97-AF65-F5344CB8AC3E}">
        <p14:creationId xmlns:p14="http://schemas.microsoft.com/office/powerpoint/2010/main" val="4230649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829FBC-A46B-4219-9CE5-8CAFD04BC003}"/>
              </a:ext>
            </a:extLst>
          </p:cNvPr>
          <p:cNvSpPr>
            <a:spLocks noGrp="1"/>
          </p:cNvSpPr>
          <p:nvPr>
            <p:ph type="title"/>
          </p:nvPr>
        </p:nvSpPr>
        <p:spPr/>
        <p:txBody>
          <a:bodyPr/>
          <a:lstStyle/>
          <a:p>
            <a:r>
              <a:rPr lang="en-US" dirty="0"/>
              <a:t>Non-Discrimination Policy</a:t>
            </a:r>
          </a:p>
        </p:txBody>
      </p:sp>
      <p:sp>
        <p:nvSpPr>
          <p:cNvPr id="3" name="Content Placeholder 2">
            <a:extLst>
              <a:ext uri="{FF2B5EF4-FFF2-40B4-BE49-F238E27FC236}">
                <a16:creationId xmlns:a16="http://schemas.microsoft.com/office/drawing/2014/main" id="{AF283701-166A-4AB2-985F-0D7B71707383}"/>
              </a:ext>
            </a:extLst>
          </p:cNvPr>
          <p:cNvSpPr>
            <a:spLocks noGrp="1"/>
          </p:cNvSpPr>
          <p:nvPr>
            <p:ph idx="1"/>
          </p:nvPr>
        </p:nvSpPr>
        <p:spPr/>
        <p:txBody>
          <a:bodyPr/>
          <a:lstStyle/>
          <a:p>
            <a:pPr marL="0" marR="0" indent="0">
              <a:spcBef>
                <a:spcPts val="0"/>
              </a:spcBef>
              <a:spcAft>
                <a:spcPts val="0"/>
              </a:spcAft>
              <a:buNone/>
            </a:pPr>
            <a:r>
              <a:rPr lang="en-US" dirty="0" err="1">
                <a:effectLst/>
                <a:latin typeface="Times New Roman" panose="02020603050405020304" pitchFamily="18" charset="0"/>
                <a:ea typeface="Times New Roman" panose="02020603050405020304" pitchFamily="18" charset="0"/>
              </a:rPr>
              <a:t>Beonair</a:t>
            </a:r>
            <a:r>
              <a:rPr lang="en-US" dirty="0">
                <a:effectLst/>
                <a:latin typeface="Times New Roman" panose="02020603050405020304" pitchFamily="18" charset="0"/>
                <a:ea typeface="Times New Roman" panose="02020603050405020304" pitchFamily="18" charset="0"/>
              </a:rPr>
              <a:t> Network Schools prohibits discrimination and harassment based on race, color, creed, religion, sex,</a:t>
            </a:r>
          </a:p>
          <a:p>
            <a:pPr marL="0" marR="0" indent="0">
              <a:spcBef>
                <a:spcPts val="0"/>
              </a:spcBef>
              <a:spcAft>
                <a:spcPts val="0"/>
              </a:spcAft>
              <a:buNone/>
            </a:pPr>
            <a:r>
              <a:rPr lang="en-US" dirty="0">
                <a:effectLst/>
                <a:latin typeface="Times New Roman" panose="02020603050405020304" pitchFamily="18" charset="0"/>
                <a:ea typeface="Times New Roman" panose="02020603050405020304" pitchFamily="18" charset="0"/>
              </a:rPr>
              <a:t>gender, national origin, citizenship, ethnicity, marital status, age, disability, sexual</a:t>
            </a:r>
          </a:p>
          <a:p>
            <a:pPr marL="0" marR="0" indent="0">
              <a:spcBef>
                <a:spcPts val="0"/>
              </a:spcBef>
              <a:spcAft>
                <a:spcPts val="0"/>
              </a:spcAft>
              <a:buNone/>
            </a:pPr>
            <a:r>
              <a:rPr lang="en-US" dirty="0">
                <a:effectLst/>
                <a:latin typeface="Times New Roman" panose="02020603050405020304" pitchFamily="18" charset="0"/>
                <a:ea typeface="Times New Roman" panose="02020603050405020304" pitchFamily="18" charset="0"/>
              </a:rPr>
              <a:t>orientation, gender identity and gender expression, genetic information, veteran status, or</a:t>
            </a:r>
          </a:p>
          <a:p>
            <a:pPr marL="0" marR="0" indent="0">
              <a:spcBef>
                <a:spcPts val="0"/>
              </a:spcBef>
              <a:spcAft>
                <a:spcPts val="0"/>
              </a:spcAft>
              <a:buNone/>
            </a:pPr>
            <a:r>
              <a:rPr lang="en-US" dirty="0">
                <a:effectLst/>
                <a:latin typeface="Times New Roman" panose="02020603050405020304" pitchFamily="18" charset="0"/>
                <a:ea typeface="Times New Roman" panose="02020603050405020304" pitchFamily="18" charset="0"/>
              </a:rPr>
              <a:t>any other status protected by applicable law to the extent prohibited by law.</a:t>
            </a:r>
          </a:p>
          <a:p>
            <a:endParaRPr lang="en-US" dirty="0"/>
          </a:p>
        </p:txBody>
      </p:sp>
    </p:spTree>
    <p:extLst>
      <p:ext uri="{BB962C8B-B14F-4D97-AF65-F5344CB8AC3E}">
        <p14:creationId xmlns:p14="http://schemas.microsoft.com/office/powerpoint/2010/main" val="473643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BE441-9971-47DD-A6FC-21458C311BB0}"/>
              </a:ext>
            </a:extLst>
          </p:cNvPr>
          <p:cNvSpPr>
            <a:spLocks noGrp="1"/>
          </p:cNvSpPr>
          <p:nvPr>
            <p:ph type="title"/>
          </p:nvPr>
        </p:nvSpPr>
        <p:spPr/>
        <p:txBody>
          <a:bodyPr/>
          <a:lstStyle/>
          <a:p>
            <a:r>
              <a:rPr lang="en-US" dirty="0"/>
              <a:t>Sexual Harassment</a:t>
            </a:r>
          </a:p>
        </p:txBody>
      </p:sp>
      <p:sp>
        <p:nvSpPr>
          <p:cNvPr id="3" name="Content Placeholder 2">
            <a:extLst>
              <a:ext uri="{FF2B5EF4-FFF2-40B4-BE49-F238E27FC236}">
                <a16:creationId xmlns:a16="http://schemas.microsoft.com/office/drawing/2014/main" id="{F4F2A7C6-FBB7-4290-AA46-42F7CD81C8E6}"/>
              </a:ext>
            </a:extLst>
          </p:cNvPr>
          <p:cNvSpPr>
            <a:spLocks noGrp="1"/>
          </p:cNvSpPr>
          <p:nvPr>
            <p:ph idx="1"/>
          </p:nvPr>
        </p:nvSpPr>
        <p:spPr>
          <a:xfrm>
            <a:off x="180975" y="2114550"/>
            <a:ext cx="11553825" cy="4562475"/>
          </a:xfrm>
        </p:spPr>
        <p:txBody>
          <a:bodyPr numCol="2">
            <a:normAutofit fontScale="32500" lnSpcReduction="20000"/>
          </a:bodyPr>
          <a:lstStyle/>
          <a:p>
            <a:pPr marL="0" marR="0" indent="0">
              <a:spcBef>
                <a:spcPts val="0"/>
              </a:spcBef>
              <a:spcAft>
                <a:spcPts val="0"/>
              </a:spcAft>
              <a:buNone/>
            </a:pPr>
            <a:r>
              <a:rPr lang="en-US" sz="4000" dirty="0" err="1">
                <a:effectLst/>
                <a:latin typeface="Times New Roman" panose="02020603050405020304" pitchFamily="18" charset="0"/>
                <a:ea typeface="Times New Roman" panose="02020603050405020304" pitchFamily="18" charset="0"/>
              </a:rPr>
              <a:t>Beonair</a:t>
            </a:r>
            <a:r>
              <a:rPr lang="en-US" sz="4000" dirty="0">
                <a:effectLst/>
                <a:latin typeface="Times New Roman" panose="02020603050405020304" pitchFamily="18" charset="0"/>
                <a:ea typeface="Times New Roman" panose="02020603050405020304" pitchFamily="18" charset="0"/>
              </a:rPr>
              <a:t> Network Schools defines sexual harassment as unwelcome behavior of a sexual nature that relates to</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the gender or sexual identity of an individual and that has the purpose or effect of creating</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an intimidating, offensive or hostile environment for study. This policy applies to all</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interactions between students and MMS Media School’s faculty members and other faculty, staff, and</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administrative personnel, and other students.</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Conduct alleged to be sexual harassment will be evaluated by considering the totality of</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the circumstances, including the nature, frequency, intensity, location, context,</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and duration of the questioned behavior. Repeated incidents or a pattern of harassing</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behavior may be cause for serious corrective action. However, a more serious incident,</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even if isolated, may be sufficient cause for action under this policy including referral to</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law enforcement when applicable.</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Quid pro quo sexual harassment can occur whether a person resists and suffers the</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threatened harm, or the person submits and avoids the threatened harm. Both situations</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could constitute discrimination based on sex. A hostile environment can be created</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by persistent or pervasive conduct or by a single severe episode. The more severe the</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conduct, the less need there is to show a repetitive series of incidents to prove a hostile</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environment. Sexual violence, including rape, sexual assault, and domestic and dating</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violence is a form of sexual harassment. In addition, the following conduct may violate</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this policy:</a:t>
            </a:r>
          </a:p>
          <a:p>
            <a:pPr marL="0" marR="0" indent="0">
              <a:spcBef>
                <a:spcPts val="0"/>
              </a:spcBef>
              <a:spcAft>
                <a:spcPts val="0"/>
              </a:spcAft>
              <a:buNone/>
            </a:pPr>
            <a:endParaRPr lang="en-US" sz="4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4000"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4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4000"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4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4000" dirty="0">
              <a:latin typeface="Times New Roman" panose="02020603050405020304" pitchFamily="18" charset="0"/>
              <a:ea typeface="Times New Roman" panose="02020603050405020304" pitchFamily="18" charset="0"/>
            </a:endParaRPr>
          </a:p>
          <a:p>
            <a:pPr marL="0" marR="0" indent="0">
              <a:spcBef>
                <a:spcPts val="0"/>
              </a:spcBef>
              <a:spcAft>
                <a:spcPts val="0"/>
              </a:spcAft>
              <a:buNone/>
            </a:pPr>
            <a:endParaRPr lang="en-US" sz="4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1. Observing, photographing, videotaping, or making other visual or auditory records</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of sexual activity or nudity, where there is a reasonable expectation of privacy,</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without the knowledge and consent of all parties.</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2. Sharing visual or auditory records of sexual activity or nudity without the</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knowledge and consent of all recorded parties and recipients.</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3. Sexual advances, whether or not they involve physical touching.</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4. Commenting about or inappropriately touching an individual’s body.</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5. Requests for sexual favors in exchange for actual or promised job benefits, such as</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favorable reviews, salary increases, promotions, increased benefits, or continued</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employment.</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6. Lewd or sexually suggestive comments, jokes, innuendoes, or gestures.</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7. Stalking</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Other verbal, nonverbal, graphic, or physical conduct may create a hostile environment if</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the conduct is sufficiently persistent, pervasive, or severe so as to deny a person equal</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access to MMS Media School’s programs or activities. Whether the conduct creates a hostile</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environment may depend on a variety of factors, including: the degree to which the</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conduct affected one or more person’s education or employment; the type, frequency, and</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duration of the conduct; the relationship between the parties; the number of people</a:t>
            </a:r>
          </a:p>
          <a:p>
            <a:pPr marL="0" marR="0" indent="0">
              <a:spcBef>
                <a:spcPts val="0"/>
              </a:spcBef>
              <a:spcAft>
                <a:spcPts val="0"/>
              </a:spcAft>
              <a:buNone/>
            </a:pPr>
            <a:r>
              <a:rPr lang="en-US" sz="4000" dirty="0">
                <a:effectLst/>
                <a:latin typeface="Times New Roman" panose="02020603050405020304" pitchFamily="18" charset="0"/>
                <a:ea typeface="Times New Roman" panose="02020603050405020304" pitchFamily="18" charset="0"/>
              </a:rPr>
              <a:t>involved; and the context in which the conduct occurred.</a:t>
            </a:r>
          </a:p>
          <a:p>
            <a:pPr marL="0" indent="0">
              <a:buNone/>
            </a:pPr>
            <a:endParaRPr lang="en-US" dirty="0"/>
          </a:p>
        </p:txBody>
      </p:sp>
    </p:spTree>
    <p:extLst>
      <p:ext uri="{BB962C8B-B14F-4D97-AF65-F5344CB8AC3E}">
        <p14:creationId xmlns:p14="http://schemas.microsoft.com/office/powerpoint/2010/main" val="19784708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77449-57A8-4480-977D-17AEBCF2C03A}"/>
              </a:ext>
            </a:extLst>
          </p:cNvPr>
          <p:cNvSpPr>
            <a:spLocks noGrp="1"/>
          </p:cNvSpPr>
          <p:nvPr>
            <p:ph type="title"/>
          </p:nvPr>
        </p:nvSpPr>
        <p:spPr/>
        <p:txBody>
          <a:bodyPr/>
          <a:lstStyle/>
          <a:p>
            <a:r>
              <a:rPr lang="en-US" dirty="0"/>
              <a:t>Unwelcome Conduct </a:t>
            </a:r>
          </a:p>
        </p:txBody>
      </p:sp>
      <p:sp>
        <p:nvSpPr>
          <p:cNvPr id="3" name="Content Placeholder 2">
            <a:extLst>
              <a:ext uri="{FF2B5EF4-FFF2-40B4-BE49-F238E27FC236}">
                <a16:creationId xmlns:a16="http://schemas.microsoft.com/office/drawing/2014/main" id="{2325DCA6-40FA-403A-9CED-4293032FE5D9}"/>
              </a:ext>
            </a:extLst>
          </p:cNvPr>
          <p:cNvSpPr>
            <a:spLocks noGrp="1"/>
          </p:cNvSpPr>
          <p:nvPr>
            <p:ph idx="1"/>
          </p:nvPr>
        </p:nvSpPr>
        <p:spPr>
          <a:xfrm>
            <a:off x="680321" y="2336873"/>
            <a:ext cx="10997329" cy="4092502"/>
          </a:xfrm>
        </p:spPr>
        <p:txBody>
          <a:bodyPr>
            <a:normAutofit lnSpcReduction="10000"/>
          </a:bodyPr>
          <a:lstStyle/>
          <a:p>
            <a:r>
              <a:rPr lang="en-US" sz="1800" dirty="0">
                <a:effectLst/>
                <a:latin typeface="Times New Roman" panose="02020603050405020304" pitchFamily="18" charset="0"/>
                <a:ea typeface="Times New Roman" panose="02020603050405020304" pitchFamily="18" charset="0"/>
              </a:rPr>
              <a:t>Conduct is unwelcome if a person (1) did not request or invite it and (2) regarded the unrequested or uninvited conduct as undesirable or offensive. That a person welcomes some sexual contact does not necessarily mean that person welcomes other sexual contact.  Similarly, that a person willingly participates in conduct on one occasion does not necessarily mean that the same conduct is welcome on a subsequent occasion. Whether conduct is unwelcome is determined based on the totality of the circumstances, including various objective and subjective factors. The following types of information may be helpful in making that determination: statements by any witnesses to the alleged incident; information about the relative credibility of the parties and witnesses; the detail and consistency of each person’s account; the absence of corroborating information where it should logically exist; information that the respondent has been found to have harassed others; information that the complainant has been found to have made false allegations against others; information about the complainant’s reaction or behavior after the alleged incident; and information about any actions the parties took immediately following the incident, including reporting the matter to others. In addition, when a person is so impaired or incapacitated as to be incapable of requesting or inviting the conduct, conduct of a sexual nature is deemed unwelcome, provided that the respondent knew or reasonably should have known of the person’s impairment or incapacity. The person may be impaired or incapacitated as a result of drugs or alcohol or for some other reason, such as sleep or unconsciousness. A respondent’s impairment at the time of the incident as a result of drugs or alcohol does not, however, diminish the respondent’s responsibility for sexual or gender-based harassment under this policy.</a:t>
            </a:r>
          </a:p>
          <a:p>
            <a:endParaRPr lang="en-US" dirty="0"/>
          </a:p>
        </p:txBody>
      </p:sp>
    </p:spTree>
    <p:extLst>
      <p:ext uri="{BB962C8B-B14F-4D97-AF65-F5344CB8AC3E}">
        <p14:creationId xmlns:p14="http://schemas.microsoft.com/office/powerpoint/2010/main" val="276939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D490-EDA9-4FB8-824D-6966A40B5ACB}"/>
              </a:ext>
            </a:extLst>
          </p:cNvPr>
          <p:cNvSpPr>
            <a:spLocks noGrp="1"/>
          </p:cNvSpPr>
          <p:nvPr>
            <p:ph type="title"/>
          </p:nvPr>
        </p:nvSpPr>
        <p:spPr/>
        <p:txBody>
          <a:bodyPr/>
          <a:lstStyle/>
          <a:p>
            <a:r>
              <a:rPr lang="en-US" dirty="0"/>
              <a:t>Gender-based harassment </a:t>
            </a:r>
          </a:p>
        </p:txBody>
      </p:sp>
      <p:sp>
        <p:nvSpPr>
          <p:cNvPr id="3" name="Content Placeholder 2">
            <a:extLst>
              <a:ext uri="{FF2B5EF4-FFF2-40B4-BE49-F238E27FC236}">
                <a16:creationId xmlns:a16="http://schemas.microsoft.com/office/drawing/2014/main" id="{FC54239A-E124-4563-AFF4-9D219C40396B}"/>
              </a:ext>
            </a:extLst>
          </p:cNvPr>
          <p:cNvSpPr>
            <a:spLocks noGrp="1"/>
          </p:cNvSpPr>
          <p:nvPr>
            <p:ph idx="1"/>
          </p:nvPr>
        </p:nvSpPr>
        <p:spPr/>
        <p:txBody>
          <a:bodyPr/>
          <a:lstStyle/>
          <a:p>
            <a:pPr marL="0" marR="0" indent="0">
              <a:spcBef>
                <a:spcPts val="0"/>
              </a:spcBef>
              <a:spcAft>
                <a:spcPts val="0"/>
              </a:spcAft>
              <a:buNone/>
            </a:pPr>
            <a:r>
              <a:rPr lang="en-US" sz="2000" dirty="0">
                <a:effectLst/>
                <a:latin typeface="Times New Roman" panose="02020603050405020304" pitchFamily="18" charset="0"/>
                <a:ea typeface="Times New Roman" panose="02020603050405020304" pitchFamily="18" charset="0"/>
              </a:rPr>
              <a:t>Gender-based harassment is verbal, nonverbal, graphic, or physical aggression, intimidation, or hostile conduct based on sex, sex-stereotyping, sexual orientation or gender identity, but not involving conduct of a sexual nature, when such conduct is sufficiently severe, persistent, or pervasive that it interferes with or limits a person’s ability to participate in or benefit from MMS Media School’s education or work programs or activities.</a:t>
            </a:r>
          </a:p>
          <a:p>
            <a:pPr marL="0" marR="0" indent="0">
              <a:spcBef>
                <a:spcPts val="0"/>
              </a:spcBef>
              <a:spcAft>
                <a:spcPts val="0"/>
              </a:spcAft>
              <a:buNone/>
            </a:pPr>
            <a:endParaRPr lang="en-US" sz="20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2000" dirty="0">
                <a:effectLst/>
                <a:latin typeface="Times New Roman" panose="02020603050405020304" pitchFamily="18" charset="0"/>
                <a:ea typeface="Times New Roman" panose="02020603050405020304" pitchFamily="18" charset="0"/>
              </a:rPr>
              <a:t>For example, persistent disparagement of a person based on a perceived lack of stereotypical masculinity or femininity or exclusion from an activity based on sexual orientation or gender identity also may violate this policy.</a:t>
            </a:r>
          </a:p>
          <a:p>
            <a:endParaRPr lang="en-US" dirty="0"/>
          </a:p>
        </p:txBody>
      </p:sp>
    </p:spTree>
    <p:extLst>
      <p:ext uri="{BB962C8B-B14F-4D97-AF65-F5344CB8AC3E}">
        <p14:creationId xmlns:p14="http://schemas.microsoft.com/office/powerpoint/2010/main" val="295459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A6D99-DE88-4191-A96E-2DC63C579E9D}"/>
              </a:ext>
            </a:extLst>
          </p:cNvPr>
          <p:cNvSpPr>
            <a:spLocks noGrp="1"/>
          </p:cNvSpPr>
          <p:nvPr>
            <p:ph type="title"/>
          </p:nvPr>
        </p:nvSpPr>
        <p:spPr/>
        <p:txBody>
          <a:bodyPr/>
          <a:lstStyle/>
          <a:p>
            <a:r>
              <a:rPr lang="en-US" dirty="0"/>
              <a:t>Grievance procedure </a:t>
            </a:r>
          </a:p>
        </p:txBody>
      </p:sp>
      <p:sp>
        <p:nvSpPr>
          <p:cNvPr id="3" name="Content Placeholder 2">
            <a:extLst>
              <a:ext uri="{FF2B5EF4-FFF2-40B4-BE49-F238E27FC236}">
                <a16:creationId xmlns:a16="http://schemas.microsoft.com/office/drawing/2014/main" id="{F29DE9F6-EEA7-46B0-A233-73B006CFDC52}"/>
              </a:ext>
            </a:extLst>
          </p:cNvPr>
          <p:cNvSpPr>
            <a:spLocks noGrp="1"/>
          </p:cNvSpPr>
          <p:nvPr>
            <p:ph idx="1"/>
          </p:nvPr>
        </p:nvSpPr>
        <p:spPr>
          <a:xfrm>
            <a:off x="680321" y="2336873"/>
            <a:ext cx="10816354" cy="4149652"/>
          </a:xfrm>
        </p:spPr>
        <p:txBody>
          <a:bodyPr>
            <a:normAutofit fontScale="92500" lnSpcReduction="20000"/>
          </a:bodyPr>
          <a:lstStyle/>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In the event a sex-based discrimination incident or crime occurs, the victim should take the following steps:</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lvl="0" indent="0">
              <a:spcBef>
                <a:spcPts val="0"/>
              </a:spcBef>
              <a:spcAft>
                <a:spcPts val="0"/>
              </a:spcAft>
              <a:buNone/>
              <a:tabLst>
                <a:tab pos="685800" algn="l"/>
              </a:tabLst>
            </a:pPr>
            <a:r>
              <a:rPr lang="en-US" sz="1800" dirty="0">
                <a:effectLst/>
                <a:latin typeface="Times New Roman" panose="02020603050405020304" pitchFamily="18" charset="0"/>
                <a:ea typeface="Times New Roman" panose="02020603050405020304" pitchFamily="18" charset="0"/>
              </a:rPr>
              <a:t>Report the offense to the appropriate Title IX Coordinator, depending on location or whether distance education.</a:t>
            </a:r>
          </a:p>
          <a:p>
            <a:pPr marL="0" marR="0" lvl="0" indent="0">
              <a:spcBef>
                <a:spcPts val="0"/>
              </a:spcBef>
              <a:spcAft>
                <a:spcPts val="0"/>
              </a:spcAft>
              <a:buNone/>
              <a:tabLst>
                <a:tab pos="685800" algn="l"/>
              </a:tabLst>
            </a:pPr>
            <a:r>
              <a:rPr lang="en-US" sz="1800" dirty="0">
                <a:effectLst/>
                <a:latin typeface="Times New Roman" panose="02020603050405020304" pitchFamily="18" charset="0"/>
                <a:ea typeface="Times New Roman" panose="02020603050405020304" pitchFamily="18" charset="0"/>
              </a:rPr>
              <a:t>In instances of sex-based crimes, preserve any evidence as may be necessary to the proof of the criminal offense.</a:t>
            </a:r>
          </a:p>
          <a:p>
            <a:pPr marL="0" marR="0" lvl="0" indent="0">
              <a:spcBef>
                <a:spcPts val="0"/>
              </a:spcBef>
              <a:spcAft>
                <a:spcPts val="0"/>
              </a:spcAft>
              <a:buNone/>
              <a:tabLst>
                <a:tab pos="685800" algn="l"/>
              </a:tabLst>
            </a:pPr>
            <a:r>
              <a:rPr lang="en-US" sz="1800" dirty="0">
                <a:effectLst/>
                <a:latin typeface="Times New Roman" panose="02020603050405020304" pitchFamily="18" charset="0"/>
                <a:ea typeface="Times New Roman" panose="02020603050405020304" pitchFamily="18" charset="0"/>
              </a:rPr>
              <a:t>Request assistance, if desired, from school administration in reporting a sex-based crime to local law enforcement agencies.</a:t>
            </a:r>
          </a:p>
          <a:p>
            <a:pPr marL="0" marR="0" lvl="0" indent="0">
              <a:spcBef>
                <a:spcPts val="0"/>
              </a:spcBef>
              <a:spcAft>
                <a:spcPts val="0"/>
              </a:spcAft>
              <a:buNone/>
              <a:tabLst>
                <a:tab pos="685800" algn="l"/>
              </a:tabLst>
            </a:pPr>
            <a:r>
              <a:rPr lang="en-US" sz="1800" dirty="0">
                <a:effectLst/>
                <a:latin typeface="Times New Roman" panose="02020603050405020304" pitchFamily="18" charset="0"/>
                <a:ea typeface="Times New Roman" panose="02020603050405020304" pitchFamily="18" charset="0"/>
              </a:rPr>
              <a:t>Request a change in the academic situation if necessary.</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lgn="just">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Every incident will be investigated to determine the cause and the steps needed to prevent a recurrence.  It shall be the responsibility of the Title IX Coordinator to obtain the complete and detailed facts of the incident as soon as possible after it occurs.  The School will investigate all sex-based incident and crime complaints filed by a student or an employee regardless of where the incident occurred.</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 </a:t>
            </a:r>
          </a:p>
          <a:p>
            <a:pPr marL="0" marR="0" indent="0">
              <a:spcBef>
                <a:spcPts val="0"/>
              </a:spcBef>
              <a:spcAft>
                <a:spcPts val="0"/>
              </a:spcAft>
              <a:buNone/>
            </a:pPr>
            <a:r>
              <a:rPr lang="en-US" sz="1800" dirty="0">
                <a:effectLst/>
                <a:latin typeface="Times New Roman" panose="02020603050405020304" pitchFamily="18" charset="0"/>
                <a:ea typeface="Times New Roman" panose="02020603050405020304" pitchFamily="18" charset="0"/>
              </a:rPr>
              <a:t>Once all facts and details are obtained by the Title IX Coordinator from both parties and reviewed, a prompt, impartial and equitable determination will be made based on proven fact and/or a preponderance of the evidence which concludes that more likely than not the misconduct occurred. Both parties will have an opportunity to review and respond to evidence used in the investigation. The institution will disclose to the alleged victim and the accuser simultaneously the final results of the investigation. If law enforcement is involved in any incident, The School will abide by their findings.  There will be no appeal process in incidents where law enforcement is involved. If a decision is made internally by a Title IX Coordinator, an appeal may be considered only in extenuating circumstances. If an Appeal is granted, additional information and documentation shall be provided to the Title IX Coordinator within 10 days of the original determination.  Both parties will be notified simultaneously within 30 days of the appeal review of the final determination.</a:t>
            </a:r>
          </a:p>
          <a:p>
            <a:endParaRPr lang="en-US" dirty="0"/>
          </a:p>
        </p:txBody>
      </p:sp>
    </p:spTree>
    <p:extLst>
      <p:ext uri="{BB962C8B-B14F-4D97-AF65-F5344CB8AC3E}">
        <p14:creationId xmlns:p14="http://schemas.microsoft.com/office/powerpoint/2010/main" val="3568725136"/>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TM04033917[[fn=Berlin]]</Template>
  <TotalTime>55</TotalTime>
  <Words>1999</Words>
  <Application>Microsoft Office PowerPoint</Application>
  <PresentationFormat>Widescreen</PresentationFormat>
  <Paragraphs>115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Trebuchet MS</vt:lpstr>
      <vt:lpstr>Berlin</vt:lpstr>
      <vt:lpstr>Be On Air Network  Title IX Regulations</vt:lpstr>
      <vt:lpstr>National Title IX School Coordinator </vt:lpstr>
      <vt:lpstr>Local Title IX Coordinators  </vt:lpstr>
      <vt:lpstr>Overview of Title IX </vt:lpstr>
      <vt:lpstr>Non-Discrimination Policy</vt:lpstr>
      <vt:lpstr>Sexual Harassment</vt:lpstr>
      <vt:lpstr>Unwelcome Conduct </vt:lpstr>
      <vt:lpstr>Gender-based harassment </vt:lpstr>
      <vt:lpstr>Grievance procedure </vt:lpstr>
      <vt:lpstr>Disciplinary Actions</vt:lpstr>
      <vt:lpstr>Disciplinary Actions Following a Complaint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On Air Network  Title IX</dc:title>
  <dc:creator>Vanessa Hernandez</dc:creator>
  <cp:lastModifiedBy>Vanessa Norton</cp:lastModifiedBy>
  <cp:revision>9</cp:revision>
  <dcterms:created xsi:type="dcterms:W3CDTF">2020-08-12T15:33:29Z</dcterms:created>
  <dcterms:modified xsi:type="dcterms:W3CDTF">2022-02-28T15:24:38Z</dcterms:modified>
</cp:coreProperties>
</file>